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2" r:id="rId1"/>
  </p:sldMasterIdLst>
  <p:notesMasterIdLst>
    <p:notesMasterId r:id="rId19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81" r:id="rId10"/>
    <p:sldId id="265" r:id="rId11"/>
    <p:sldId id="267" r:id="rId12"/>
    <p:sldId id="271" r:id="rId13"/>
    <p:sldId id="278" r:id="rId14"/>
    <p:sldId id="282" r:id="rId15"/>
    <p:sldId id="284" r:id="rId16"/>
    <p:sldId id="28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2" autoAdjust="0"/>
  </p:normalViewPr>
  <p:slideViewPr>
    <p:cSldViewPr snapToGrid="0">
      <p:cViewPr varScale="1">
        <p:scale>
          <a:sx n="65" d="100"/>
          <a:sy n="65" d="100"/>
        </p:scale>
        <p:origin x="1344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ique%20Jacobs\Documents\NDT%20Project%20Time%20Schedule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583625545090211"/>
          <c:y val="0.18153343451305609"/>
          <c:w val="0.6978563548031731"/>
          <c:h val="0.5390488136309096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Start Date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cat>
            <c:strRef>
              <c:f>Sheet1!$B$3:$B$8</c:f>
              <c:strCache>
                <c:ptCount val="6"/>
                <c:pt idx="0">
                  <c:v>Project proposal</c:v>
                </c:pt>
                <c:pt idx="1">
                  <c:v>Theoretical framework</c:v>
                </c:pt>
                <c:pt idx="2">
                  <c:v>Data collection</c:v>
                </c:pt>
                <c:pt idx="3">
                  <c:v>Data analysis</c:v>
                </c:pt>
                <c:pt idx="4">
                  <c:v>Report write-up</c:v>
                </c:pt>
                <c:pt idx="5">
                  <c:v>Final Report</c:v>
                </c:pt>
              </c:strCache>
            </c:strRef>
          </c:cat>
          <c:val>
            <c:numRef>
              <c:f>Sheet1!$C$3:$C$8</c:f>
              <c:numCache>
                <c:formatCode>d\-mmm\-yy</c:formatCode>
                <c:ptCount val="6"/>
                <c:pt idx="0">
                  <c:v>42461</c:v>
                </c:pt>
                <c:pt idx="1">
                  <c:v>42461</c:v>
                </c:pt>
                <c:pt idx="2">
                  <c:v>42614</c:v>
                </c:pt>
                <c:pt idx="3">
                  <c:v>42614</c:v>
                </c:pt>
                <c:pt idx="4">
                  <c:v>42461</c:v>
                </c:pt>
                <c:pt idx="5">
                  <c:v>42768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C7-4310-84A1-40537BED65E0}"/>
            </c:ext>
          </c:extLst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Duration in Working Days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2-D7C7-4310-84A1-40537BED65E0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4-D7C7-4310-84A1-40537BED65E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D7C7-4310-84A1-40537BED65E0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8-D7C7-4310-84A1-40537BED65E0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A-D7C7-4310-84A1-40537BED65E0}"/>
              </c:ext>
            </c:extLst>
          </c:dPt>
          <c:cat>
            <c:strRef>
              <c:f>Sheet1!$B$3:$B$8</c:f>
              <c:strCache>
                <c:ptCount val="6"/>
                <c:pt idx="0">
                  <c:v>Project proposal</c:v>
                </c:pt>
                <c:pt idx="1">
                  <c:v>Theoretical framework</c:v>
                </c:pt>
                <c:pt idx="2">
                  <c:v>Data collection</c:v>
                </c:pt>
                <c:pt idx="3">
                  <c:v>Data analysis</c:v>
                </c:pt>
                <c:pt idx="4">
                  <c:v>Report write-up</c:v>
                </c:pt>
                <c:pt idx="5">
                  <c:v>Final Report</c:v>
                </c:pt>
              </c:strCache>
            </c:strRef>
          </c:cat>
          <c:val>
            <c:numRef>
              <c:f>Sheet1!$D$3:$D$8</c:f>
              <c:numCache>
                <c:formatCode>General</c:formatCode>
                <c:ptCount val="6"/>
                <c:pt idx="0">
                  <c:v>153</c:v>
                </c:pt>
                <c:pt idx="1">
                  <c:v>153</c:v>
                </c:pt>
                <c:pt idx="2">
                  <c:v>83</c:v>
                </c:pt>
                <c:pt idx="3">
                  <c:v>106</c:v>
                </c:pt>
                <c:pt idx="4">
                  <c:v>330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7C7-4310-84A1-40537BED6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"/>
        <c:overlap val="100"/>
        <c:axId val="275431648"/>
        <c:axId val="275432208"/>
      </c:barChart>
      <c:catAx>
        <c:axId val="2754316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75432208"/>
        <c:crosses val="autoZero"/>
        <c:auto val="1"/>
        <c:lblAlgn val="ctr"/>
        <c:lblOffset val="100"/>
        <c:noMultiLvlLbl val="0"/>
      </c:catAx>
      <c:valAx>
        <c:axId val="275432208"/>
        <c:scaling>
          <c:orientation val="minMax"/>
          <c:min val="42569"/>
        </c:scaling>
        <c:delete val="0"/>
        <c:axPos val="t"/>
        <c:majorGridlines/>
        <c:numFmt formatCode="d\-mmm\-yy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27543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30574-5009-4D42-BFB8-87691396F4F1}" type="datetimeFigureOut">
              <a:rPr lang="en-ZA" smtClean="0"/>
              <a:t>2022/01/26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0F80C-E9DC-433A-AABC-2C1EC0C567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932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3437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80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4672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57473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217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88898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290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3321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0485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7507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7507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7507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0F80C-E9DC-433A-AABC-2C1EC0C567DA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8477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1075469">
            <a:off x="373311" y="4888811"/>
            <a:ext cx="6349791" cy="384175"/>
          </a:xfrm>
        </p:spPr>
        <p:txBody>
          <a:bodyPr/>
          <a:lstStyle>
            <a:lvl1pPr algn="l">
              <a:defRPr sz="24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075469">
            <a:off x="449515" y="5273067"/>
            <a:ext cx="6348716" cy="419100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4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075469">
            <a:off x="449515" y="5273067"/>
            <a:ext cx="6348716" cy="419100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9053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189037"/>
            <a:ext cx="8229600" cy="4079875"/>
          </a:xfrm>
        </p:spPr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088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1189037"/>
            <a:ext cx="8229600" cy="4079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891714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791200" y="1189038"/>
            <a:ext cx="3352800" cy="407987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57200" y="1189038"/>
            <a:ext cx="5029200" cy="4079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065762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/>
          <a:lstStyle>
            <a:lvl1pPr algn="l">
              <a:defRPr sz="1600" b="1" i="0">
                <a:solidFill>
                  <a:srgbClr val="D959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" y="1189038"/>
            <a:ext cx="8229600" cy="407987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334000" cy="228600"/>
          </a:xfrm>
        </p:spPr>
        <p:txBody>
          <a:bodyPr/>
          <a:lstStyle>
            <a:lvl1pPr algn="l">
              <a:defRPr sz="1000">
                <a:solidFill>
                  <a:srgbClr val="D95900"/>
                </a:solidFill>
                <a:latin typeface="Arial" charset="0"/>
                <a:cs typeface="Arial" charset="0"/>
              </a:defRPr>
            </a:lvl1pPr>
          </a:lstStyle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995388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0825"/>
            <a:ext cx="82296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Z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7450"/>
            <a:ext cx="8229600" cy="413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ZA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fld id="{9A6EE8E1-4638-48C2-B89D-65FB6D751E75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12" charset="0"/>
                <a:ea typeface="ＭＳ Ｐゴシック" pitchFamily="-112" charset="-128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</a:defRPr>
            </a:lvl1pPr>
          </a:lstStyle>
          <a:p>
            <a:fld id="{0BBB9AF6-5A54-4BA3-94BE-7F4F16F8F244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D95900"/>
          </a:solidFill>
          <a:latin typeface="Arial"/>
          <a:ea typeface="MS PGothic" pitchFamily="34" charset="-128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D95900"/>
          </a:solidFill>
          <a:latin typeface="Arial" pitchFamily="-112" charset="0"/>
          <a:ea typeface="MS PGothic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D95900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5105400"/>
            <a:ext cx="3764280" cy="156114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272540" y="662077"/>
            <a:ext cx="518922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ZA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TOURISM VALUE CHAIN </a:t>
            </a:r>
            <a:r>
              <a:rPr lang="en-ZA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AND </a:t>
            </a:r>
          </a:p>
          <a:p>
            <a:pPr algn="ctr">
              <a:defRPr/>
            </a:pPr>
            <a:r>
              <a:rPr lang="en-ZA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OPPORTUNITIES FOR </a:t>
            </a:r>
            <a:endParaRPr lang="en-ZA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ZA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TRANSFORMATION </a:t>
            </a:r>
          </a:p>
          <a:p>
            <a:pPr algn="ctr">
              <a:defRPr/>
            </a:pPr>
            <a:r>
              <a:rPr lang="en-ZA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</a:t>
            </a:r>
          </a:p>
          <a:p>
            <a:pPr algn="ctr">
              <a:defRPr/>
            </a:pPr>
            <a:r>
              <a:rPr lang="en-ZA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SOUTH AFRICA</a:t>
            </a:r>
          </a:p>
          <a:p>
            <a:pPr algn="ctr">
              <a:defRPr/>
            </a:pPr>
            <a:r>
              <a:rPr lang="en-ZA" alt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17 March 2017</a:t>
            </a:r>
          </a:p>
        </p:txBody>
      </p:sp>
    </p:spTree>
    <p:extLst>
      <p:ext uri="{BB962C8B-B14F-4D97-AF65-F5344CB8AC3E}">
        <p14:creationId xmlns:p14="http://schemas.microsoft.com/office/powerpoint/2010/main" val="152212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Z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Themes emerging from the findings</a:t>
            </a:r>
            <a:endParaRPr lang="en-Z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10</a:t>
            </a:fld>
            <a:endParaRPr lang="en-ZA"/>
          </a:p>
        </p:txBody>
      </p:sp>
      <p:sp>
        <p:nvSpPr>
          <p:cNvPr id="5" name="Rectangle 4"/>
          <p:cNvSpPr/>
          <p:nvPr/>
        </p:nvSpPr>
        <p:spPr>
          <a:xfrm>
            <a:off x="906780" y="1082785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a typeface="Times New Roman" panose="02020603050405020304" pitchFamily="18" charset="0"/>
              </a:rPr>
              <a:t>Current status on transformation  </a:t>
            </a:r>
            <a:endParaRPr lang="en-ZA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Transformation policies</a:t>
            </a:r>
            <a:r>
              <a:rPr lang="en-US" sz="2400" dirty="0">
                <a:ea typeface="Times New Roman" panose="02020603050405020304" pitchFamily="18" charset="0"/>
              </a:rPr>
              <a:t> of </a:t>
            </a: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large enterprises  </a:t>
            </a:r>
            <a:endParaRPr lang="en-ZA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Factors inhibiting or challenges confronting large enterprises </a:t>
            </a: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ZA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Factors limiting and promoting the ability of black-owned SMMEs 	</a:t>
            </a:r>
            <a:endParaRPr lang="en-ZA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ea typeface="Arial" panose="020B0604020202020204" pitchFamily="34" charset="0"/>
                <a:cs typeface="Arial" panose="020B0604020202020204" pitchFamily="34" charset="0"/>
              </a:rPr>
              <a:t>The role of government </a:t>
            </a:r>
            <a:r>
              <a:rPr lang="en-GB" sz="2400" dirty="0" smtClean="0">
                <a:ea typeface="Arial" panose="020B0604020202020204" pitchFamily="34" charset="0"/>
                <a:cs typeface="Arial" panose="020B0604020202020204" pitchFamily="34" charset="0"/>
              </a:rPr>
              <a:t>in driving transformation</a:t>
            </a:r>
            <a:endParaRPr lang="en-ZA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400" dirty="0">
                <a:ea typeface="Times New Roman" panose="02020603050405020304" pitchFamily="18" charset="0"/>
                <a:cs typeface="Arial" panose="020B0604020202020204" pitchFamily="34" charset="0"/>
              </a:rPr>
              <a:t>Solutions for increasing the pace of transformation </a:t>
            </a:r>
            <a:r>
              <a:rPr lang="en-GB" sz="2400" b="1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en-ZA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71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1" y="268779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 smtClean="0"/>
              <a:t>Current status on transformation: Large Enterprises </a:t>
            </a:r>
            <a:endParaRPr lang="en-ZA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681" y="1360240"/>
            <a:ext cx="8656320" cy="511305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1600" dirty="0" smtClean="0"/>
              <a:t>Acknowledged </a:t>
            </a:r>
            <a:r>
              <a:rPr lang="en-GB" sz="1600" dirty="0"/>
              <a:t>that transformation has been slow in their organisations</a:t>
            </a:r>
            <a:endParaRPr lang="en-ZA" sz="1600" dirty="0"/>
          </a:p>
          <a:p>
            <a:pPr marL="0" indent="0"/>
            <a:endParaRPr lang="en-GB" sz="1600" b="1" dirty="0" smtClean="0"/>
          </a:p>
          <a:p>
            <a:pPr marL="0" indent="0"/>
            <a:r>
              <a:rPr lang="en-GB" sz="1600" b="1" dirty="0" smtClean="0"/>
              <a:t>Actions</a:t>
            </a:r>
            <a:r>
              <a:rPr lang="en-GB" sz="1600" dirty="0" smtClean="0"/>
              <a:t>: Involvement </a:t>
            </a:r>
            <a:r>
              <a:rPr lang="en-GB" sz="1600" dirty="0"/>
              <a:t>of Board and Senior </a:t>
            </a:r>
            <a:r>
              <a:rPr lang="en-GB" sz="1600" dirty="0" smtClean="0"/>
              <a:t>executives/ </a:t>
            </a:r>
            <a:r>
              <a:rPr lang="en-GB" sz="1600" dirty="0" err="1" smtClean="0"/>
              <a:t>Incentivisation</a:t>
            </a:r>
            <a:r>
              <a:rPr lang="en-GB" sz="1600" dirty="0" smtClean="0"/>
              <a:t> </a:t>
            </a:r>
            <a:r>
              <a:rPr lang="en-GB" sz="1600" dirty="0"/>
              <a:t>of </a:t>
            </a:r>
            <a:r>
              <a:rPr lang="en-GB" sz="1600" dirty="0" smtClean="0"/>
              <a:t> management 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Internal </a:t>
            </a:r>
            <a:r>
              <a:rPr lang="en-GB" sz="1600" dirty="0"/>
              <a:t>development </a:t>
            </a:r>
            <a:r>
              <a:rPr lang="en-GB" sz="1600" dirty="0" smtClean="0"/>
              <a:t>– staff  and subsidiary agencies </a:t>
            </a:r>
            <a:endParaRPr lang="en-GB" sz="1600" dirty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Cooperation with training institutions/graduates </a:t>
            </a:r>
            <a:endParaRPr lang="en-ZA" sz="1600" dirty="0"/>
          </a:p>
          <a:p>
            <a:pPr>
              <a:buFont typeface="Arial" pitchFamily="34" charset="0"/>
              <a:buChar char="•"/>
            </a:pPr>
            <a:r>
              <a:rPr lang="en-GB" sz="1600" dirty="0"/>
              <a:t>Procurement on office supplies / Some collaboration on tour business </a:t>
            </a:r>
            <a:endParaRPr lang="en-ZA" sz="1600" dirty="0"/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Training areas – </a:t>
            </a:r>
            <a:r>
              <a:rPr lang="en-GB" sz="1600" dirty="0"/>
              <a:t>finance, business management, managing tenders, access to </a:t>
            </a:r>
            <a:r>
              <a:rPr lang="en-GB" sz="1600" dirty="0" smtClean="0"/>
              <a:t>markets</a:t>
            </a:r>
          </a:p>
          <a:p>
            <a:pPr lvl="0">
              <a:buFont typeface="Arial" pitchFamily="34" charset="0"/>
              <a:buChar char="•"/>
            </a:pPr>
            <a:endParaRPr lang="en-GB" sz="1600" dirty="0" smtClean="0"/>
          </a:p>
          <a:p>
            <a:pPr marL="0" lvl="0" indent="0"/>
            <a:r>
              <a:rPr lang="en-GB" sz="1600" b="1" dirty="0" smtClean="0"/>
              <a:t>Challenges:</a:t>
            </a:r>
            <a:r>
              <a:rPr lang="en-GB" sz="1600" dirty="0" smtClean="0"/>
              <a:t> LEs </a:t>
            </a:r>
            <a:r>
              <a:rPr lang="en-GB" sz="1600" dirty="0"/>
              <a:t>cannot identify appropriate SMEs to work </a:t>
            </a:r>
            <a:r>
              <a:rPr lang="en-GB" sz="1600" dirty="0" smtClean="0"/>
              <a:t>with – no database</a:t>
            </a:r>
            <a:endParaRPr lang="en-ZA" sz="1600" dirty="0"/>
          </a:p>
          <a:p>
            <a:pPr lvl="0">
              <a:buFont typeface="Arial" pitchFamily="34" charset="0"/>
              <a:buChar char="•"/>
            </a:pPr>
            <a:r>
              <a:rPr lang="en-GB" sz="1600" dirty="0"/>
              <a:t>SMMEs </a:t>
            </a:r>
            <a:r>
              <a:rPr lang="en-GB" sz="1600" dirty="0" smtClean="0"/>
              <a:t>not meeting </a:t>
            </a:r>
            <a:r>
              <a:rPr lang="en-GB" sz="1600" dirty="0"/>
              <a:t>criteria/standards required for complex nature of travel business</a:t>
            </a:r>
            <a:endParaRPr lang="en-ZA" sz="1600" dirty="0"/>
          </a:p>
          <a:p>
            <a:pPr lvl="0">
              <a:buFont typeface="Arial" pitchFamily="34" charset="0"/>
              <a:buChar char="•"/>
            </a:pPr>
            <a:r>
              <a:rPr lang="en-GB" sz="1600" dirty="0"/>
              <a:t>It takes time to groom/mentor the right persons </a:t>
            </a:r>
            <a:r>
              <a:rPr lang="en-GB" sz="1600" dirty="0" smtClean="0"/>
              <a:t>/Waiting </a:t>
            </a:r>
            <a:r>
              <a:rPr lang="en-GB" sz="1600" dirty="0"/>
              <a:t>for natural attrition </a:t>
            </a:r>
            <a:endParaRPr lang="en-GB" sz="1600" dirty="0" smtClean="0"/>
          </a:p>
          <a:p>
            <a:pPr lvl="0">
              <a:buFont typeface="Arial" pitchFamily="34" charset="0"/>
              <a:buChar char="•"/>
            </a:pPr>
            <a:r>
              <a:rPr lang="en-GB" sz="1600" dirty="0" smtClean="0"/>
              <a:t>Some </a:t>
            </a:r>
            <a:r>
              <a:rPr lang="en-GB" sz="1600" dirty="0"/>
              <a:t>BBBEE plans in place but not yet implemented – only rolling out plans over next five years </a:t>
            </a:r>
            <a:endParaRPr lang="en-ZA" sz="1600" dirty="0"/>
          </a:p>
          <a:p>
            <a:pPr>
              <a:buFont typeface="Arial" pitchFamily="34" charset="0"/>
              <a:buChar char="•"/>
            </a:pPr>
            <a:endParaRPr lang="en-ZA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11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061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242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Current status : Views of black-owned </a:t>
            </a:r>
            <a:r>
              <a:rPr lang="en-US" sz="2400" b="1" dirty="0"/>
              <a:t>SMMES</a:t>
            </a:r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70328" y="1571064"/>
            <a:ext cx="8215532" cy="3218865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GB" sz="1700" b="1" dirty="0" smtClean="0"/>
              <a:t>Facilitating factors</a:t>
            </a:r>
            <a:r>
              <a:rPr lang="en-GB" sz="17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Passion </a:t>
            </a:r>
            <a:r>
              <a:rPr lang="en-GB" sz="1700" dirty="0"/>
              <a:t>and attitude </a:t>
            </a:r>
            <a:r>
              <a:rPr lang="en-GB" sz="1700" dirty="0" smtClean="0"/>
              <a:t> - Resilience </a:t>
            </a:r>
            <a:r>
              <a:rPr lang="en-GB" sz="1700" dirty="0"/>
              <a:t>to succeed as an entrepreneur.</a:t>
            </a:r>
            <a:endParaRPr lang="en-ZA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Reliance on reputation </a:t>
            </a:r>
            <a:r>
              <a:rPr lang="en-GB" sz="1700" dirty="0"/>
              <a:t>and word of mouth referral.</a:t>
            </a:r>
            <a:endParaRPr lang="en-ZA" sz="1700" dirty="0"/>
          </a:p>
          <a:p>
            <a:pPr>
              <a:buFont typeface="Arial" pitchFamily="34" charset="0"/>
              <a:buChar char="•"/>
            </a:pPr>
            <a:r>
              <a:rPr lang="en-GB" sz="1700" dirty="0"/>
              <a:t>Pro-activity in approaching big business for collaboration/referral.</a:t>
            </a:r>
            <a:endParaRPr lang="en-ZA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Managing finances - debt </a:t>
            </a:r>
            <a:r>
              <a:rPr lang="en-GB" sz="1700" dirty="0"/>
              <a:t>and cash flows – buying cheaper</a:t>
            </a:r>
            <a:r>
              <a:rPr lang="en-GB" sz="17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ZA" sz="1700" dirty="0"/>
              <a:t>Perception</a:t>
            </a:r>
            <a:r>
              <a:rPr lang="en-ZA" sz="1700" dirty="0" smtClean="0"/>
              <a:t>: BBBEE </a:t>
            </a:r>
            <a:r>
              <a:rPr lang="en-ZA" sz="1700" dirty="0"/>
              <a:t>fronting / scorecard claims and reality do not match.</a:t>
            </a:r>
          </a:p>
          <a:p>
            <a:pPr>
              <a:buFont typeface="Arial" pitchFamily="34" charset="0"/>
              <a:buChar char="•"/>
            </a:pPr>
            <a:endParaRPr lang="en-ZA" sz="1700" dirty="0"/>
          </a:p>
          <a:p>
            <a:pPr marL="0" indent="0"/>
            <a:r>
              <a:rPr lang="en-GB" sz="1700" b="1" dirty="0" smtClean="0"/>
              <a:t>Inhibitors</a:t>
            </a:r>
            <a:r>
              <a:rPr lang="en-GB" sz="17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 smtClean="0"/>
              <a:t> LE lack </a:t>
            </a:r>
            <a:r>
              <a:rPr lang="en-GB" sz="1700" dirty="0"/>
              <a:t>of trust in SME </a:t>
            </a:r>
            <a:r>
              <a:rPr lang="en-GB" sz="1700" dirty="0" smtClean="0"/>
              <a:t>delivery </a:t>
            </a:r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LEs </a:t>
            </a:r>
            <a:r>
              <a:rPr lang="en-GB" sz="1700" dirty="0"/>
              <a:t>set criteria for delivery which </a:t>
            </a:r>
            <a:r>
              <a:rPr lang="en-GB" sz="1700" dirty="0" smtClean="0"/>
              <a:t>SMMEs </a:t>
            </a:r>
            <a:r>
              <a:rPr lang="en-GB" sz="1700" dirty="0"/>
              <a:t>cannot meet.</a:t>
            </a:r>
            <a:endParaRPr lang="en-ZA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SMEs </a:t>
            </a:r>
            <a:r>
              <a:rPr lang="en-GB" sz="1700" dirty="0"/>
              <a:t>lack adequate formal and professional training.</a:t>
            </a:r>
            <a:endParaRPr lang="en-ZA" sz="1700" dirty="0"/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Some SMMEs </a:t>
            </a:r>
            <a:r>
              <a:rPr lang="en-GB" sz="1700" dirty="0"/>
              <a:t>do not run sustainable </a:t>
            </a:r>
            <a:r>
              <a:rPr lang="en-GB" sz="1700" dirty="0" smtClean="0"/>
              <a:t>business models</a:t>
            </a:r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Competition from illegal operators/</a:t>
            </a:r>
            <a:r>
              <a:rPr lang="en-GB" sz="1700" dirty="0" err="1" smtClean="0"/>
              <a:t>uber</a:t>
            </a:r>
            <a:r>
              <a:rPr lang="en-GB" sz="1700" dirty="0" smtClean="0"/>
              <a:t> and white domination</a:t>
            </a:r>
          </a:p>
          <a:p>
            <a:pPr>
              <a:buFont typeface="Arial" pitchFamily="34" charset="0"/>
              <a:buChar char="•"/>
            </a:pPr>
            <a:r>
              <a:rPr lang="en-GB" sz="1700" dirty="0" smtClean="0"/>
              <a:t>Hotel concierges /mafia</a:t>
            </a:r>
          </a:p>
          <a:p>
            <a:pPr>
              <a:buFont typeface="Arial" pitchFamily="34" charset="0"/>
              <a:buChar char="•"/>
            </a:pPr>
            <a:endParaRPr lang="en-GB" sz="2000" dirty="0" smtClean="0"/>
          </a:p>
          <a:p>
            <a:pPr>
              <a:buFont typeface="Arial" pitchFamily="34" charset="0"/>
              <a:buChar char="•"/>
            </a:pPr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12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09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478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ZA" sz="3600" b="1" dirty="0">
                <a:cs typeface="Arial" panose="020B0604020202020204" pitchFamily="34" charset="0"/>
              </a:rPr>
              <a:t>ROLE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898313" y="1308847"/>
            <a:ext cx="7704667" cy="333281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ZA" sz="2000" dirty="0"/>
              <a:t>BBBEE policy has influenced </a:t>
            </a:r>
            <a:r>
              <a:rPr lang="en-ZA" sz="2000" dirty="0" smtClean="0"/>
              <a:t>some compliance</a:t>
            </a:r>
            <a:endParaRPr lang="en-ZA" sz="2000" dirty="0"/>
          </a:p>
          <a:p>
            <a:pPr>
              <a:buFont typeface="Arial" pitchFamily="34" charset="0"/>
              <a:buChar char="•"/>
            </a:pPr>
            <a:r>
              <a:rPr lang="en-ZA" sz="2000" dirty="0"/>
              <a:t>Changes in BBBEE policy – not clear/understood</a:t>
            </a:r>
          </a:p>
          <a:p>
            <a:pPr>
              <a:buFont typeface="Arial" pitchFamily="34" charset="0"/>
              <a:buChar char="•"/>
            </a:pPr>
            <a:r>
              <a:rPr lang="en-ZA" sz="2000" dirty="0"/>
              <a:t>Government provides large volume of travel business</a:t>
            </a:r>
          </a:p>
          <a:p>
            <a:pPr>
              <a:buFont typeface="Arial" pitchFamily="34" charset="0"/>
              <a:buChar char="•"/>
            </a:pPr>
            <a:r>
              <a:rPr lang="en-ZA" sz="2000" dirty="0"/>
              <a:t>BUT government tender processes questionable</a:t>
            </a:r>
          </a:p>
          <a:p>
            <a:pPr>
              <a:buFont typeface="Arial" pitchFamily="34" charset="0"/>
              <a:buChar char="•"/>
            </a:pPr>
            <a:r>
              <a:rPr lang="en-ZA" sz="2000" dirty="0"/>
              <a:t>Government delays in payment affect </a:t>
            </a:r>
            <a:r>
              <a:rPr lang="en-ZA" sz="2000" dirty="0" smtClean="0"/>
              <a:t>SMMEs</a:t>
            </a:r>
          </a:p>
          <a:p>
            <a:pPr>
              <a:buFont typeface="Arial" pitchFamily="34" charset="0"/>
              <a:buChar char="•"/>
            </a:pPr>
            <a:r>
              <a:rPr lang="en-ZA" sz="2000" dirty="0" smtClean="0"/>
              <a:t>Government can do more – enforce compliance</a:t>
            </a:r>
            <a:endParaRPr lang="en-Z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13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636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Solutions for increasing the pace of transformation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b="1" dirty="0" smtClean="0"/>
              <a:t>LE solutions </a:t>
            </a:r>
          </a:p>
          <a:p>
            <a:pPr lvl="0"/>
            <a:r>
              <a:rPr lang="en-US" dirty="0"/>
              <a:t>Creation of a </a:t>
            </a:r>
            <a:r>
              <a:rPr lang="en-US" dirty="0" smtClean="0"/>
              <a:t>database/Online </a:t>
            </a:r>
            <a:r>
              <a:rPr lang="en-US" dirty="0"/>
              <a:t>platforms</a:t>
            </a:r>
            <a:endParaRPr lang="en-ZA" dirty="0"/>
          </a:p>
          <a:p>
            <a:pPr lvl="0"/>
            <a:r>
              <a:rPr lang="en-US" dirty="0" smtClean="0"/>
              <a:t>Broaden mentorship </a:t>
            </a:r>
            <a:r>
              <a:rPr lang="en-US" dirty="0"/>
              <a:t>and training </a:t>
            </a:r>
            <a:r>
              <a:rPr lang="en-US" dirty="0" err="1" smtClean="0"/>
              <a:t>programmes</a:t>
            </a:r>
            <a:r>
              <a:rPr lang="en-US" dirty="0" smtClean="0"/>
              <a:t>/ link </a:t>
            </a:r>
            <a:r>
              <a:rPr lang="en-US" dirty="0"/>
              <a:t>with colleges</a:t>
            </a:r>
            <a:endParaRPr lang="en-ZA" dirty="0"/>
          </a:p>
          <a:p>
            <a:pPr lvl="0"/>
            <a:r>
              <a:rPr lang="en-US" dirty="0"/>
              <a:t>Succession </a:t>
            </a:r>
            <a:r>
              <a:rPr lang="en-US" dirty="0" smtClean="0"/>
              <a:t>planning – groom from within</a:t>
            </a:r>
            <a:endParaRPr lang="en-ZA" dirty="0"/>
          </a:p>
          <a:p>
            <a:pPr lvl="0"/>
            <a:r>
              <a:rPr lang="en-US" dirty="0" smtClean="0"/>
              <a:t>Drive ownership </a:t>
            </a:r>
            <a:r>
              <a:rPr lang="en-US" dirty="0"/>
              <a:t>and incentive </a:t>
            </a:r>
            <a:r>
              <a:rPr lang="en-US" dirty="0" smtClean="0"/>
              <a:t>schemes in subsidiaries</a:t>
            </a:r>
          </a:p>
          <a:p>
            <a:pPr lvl="0"/>
            <a:r>
              <a:rPr lang="en-US" dirty="0" smtClean="0"/>
              <a:t>Invest in understanding SMME business models</a:t>
            </a:r>
          </a:p>
          <a:p>
            <a:pPr lvl="0"/>
            <a:endParaRPr lang="en-US" dirty="0"/>
          </a:p>
          <a:p>
            <a:pPr marL="0" lvl="0" indent="0">
              <a:buNone/>
            </a:pPr>
            <a:r>
              <a:rPr lang="en-US" b="1" dirty="0" smtClean="0"/>
              <a:t>SMME solutions </a:t>
            </a:r>
            <a:endParaRPr lang="en-ZA" b="1" dirty="0"/>
          </a:p>
          <a:p>
            <a:r>
              <a:rPr lang="en-US" dirty="0"/>
              <a:t>Industry should acknowledge SMME expertise and locals value and knowledge</a:t>
            </a:r>
            <a:endParaRPr lang="en-ZA" dirty="0"/>
          </a:p>
          <a:p>
            <a:pPr lvl="0"/>
            <a:r>
              <a:rPr lang="en-US" dirty="0" smtClean="0"/>
              <a:t>Introduce regional and accessible SMME databases</a:t>
            </a:r>
            <a:endParaRPr lang="en-ZA" dirty="0"/>
          </a:p>
          <a:p>
            <a:pPr lvl="0"/>
            <a:r>
              <a:rPr lang="en-US" dirty="0" smtClean="0"/>
              <a:t>Self-help – SMMEs collaboration and associations</a:t>
            </a:r>
            <a:endParaRPr lang="en-ZA" dirty="0"/>
          </a:p>
          <a:p>
            <a:pPr lvl="0"/>
            <a:r>
              <a:rPr lang="en-US" dirty="0" smtClean="0"/>
              <a:t>Arrange Stakeholder meeting with LE influencers </a:t>
            </a:r>
            <a:endParaRPr lang="en-ZA" dirty="0"/>
          </a:p>
          <a:p>
            <a:pPr lvl="0"/>
            <a:r>
              <a:rPr lang="en-US" dirty="0" smtClean="0"/>
              <a:t>Manage LE commission payments and structures </a:t>
            </a:r>
            <a:endParaRPr lang="en-ZA" dirty="0"/>
          </a:p>
          <a:p>
            <a:pPr lvl="0"/>
            <a:r>
              <a:rPr lang="en-GB" dirty="0" smtClean="0"/>
              <a:t>Broaden  </a:t>
            </a:r>
            <a:r>
              <a:rPr lang="en-US" dirty="0" smtClean="0"/>
              <a:t>mentorship </a:t>
            </a:r>
            <a:r>
              <a:rPr lang="en-US" dirty="0"/>
              <a:t>and </a:t>
            </a:r>
            <a:r>
              <a:rPr lang="en-US" dirty="0" smtClean="0"/>
              <a:t>training</a:t>
            </a:r>
          </a:p>
          <a:p>
            <a:pPr lvl="0"/>
            <a:r>
              <a:rPr lang="en-US" dirty="0"/>
              <a:t>Remove/manage hotel cartels and concierge mafia</a:t>
            </a:r>
            <a:endParaRPr lang="en-ZA" dirty="0"/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29088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Trends: Region </a:t>
            </a:r>
            <a:r>
              <a:rPr lang="en-GB" dirty="0"/>
              <a:t>specific comments and solutions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Gauteng  - </a:t>
            </a:r>
            <a:r>
              <a:rPr lang="en-GB" dirty="0" smtClean="0"/>
              <a:t>more</a:t>
            </a:r>
            <a:r>
              <a:rPr lang="en-GB" b="1" dirty="0" smtClean="0"/>
              <a:t> </a:t>
            </a:r>
            <a:r>
              <a:rPr lang="en-US" dirty="0" smtClean="0"/>
              <a:t>government intervention  - manage </a:t>
            </a:r>
            <a:r>
              <a:rPr lang="en-US" dirty="0" err="1" smtClean="0"/>
              <a:t>uber</a:t>
            </a:r>
            <a:r>
              <a:rPr lang="en-US" dirty="0" smtClean="0"/>
              <a:t> and ‘</a:t>
            </a:r>
            <a:r>
              <a:rPr lang="en-US" dirty="0"/>
              <a:t>illegal’ tour </a:t>
            </a:r>
            <a:r>
              <a:rPr lang="en-US" dirty="0" smtClean="0"/>
              <a:t>operators</a:t>
            </a:r>
          </a:p>
          <a:p>
            <a:r>
              <a:rPr lang="en-US" dirty="0" smtClean="0"/>
              <a:t>Self-help - focus on providing </a:t>
            </a:r>
            <a:r>
              <a:rPr lang="en-US" dirty="0"/>
              <a:t>tours with smaller vehicles </a:t>
            </a:r>
            <a:r>
              <a:rPr lang="en-US" dirty="0" smtClean="0"/>
              <a:t>/take </a:t>
            </a:r>
            <a:r>
              <a:rPr lang="en-US" dirty="0"/>
              <a:t>the initiative to approach </a:t>
            </a:r>
            <a:r>
              <a:rPr lang="en-US" dirty="0" smtClean="0"/>
              <a:t>LEs</a:t>
            </a:r>
          </a:p>
          <a:p>
            <a:pPr lvl="0"/>
            <a:r>
              <a:rPr lang="en-US" dirty="0" smtClean="0"/>
              <a:t>Incorporate </a:t>
            </a:r>
            <a:r>
              <a:rPr lang="en-US" dirty="0"/>
              <a:t>social media into </a:t>
            </a:r>
            <a:r>
              <a:rPr lang="en-US" dirty="0" smtClean="0"/>
              <a:t>marketing strategies/ aim </a:t>
            </a:r>
            <a:r>
              <a:rPr lang="en-US" dirty="0"/>
              <a:t>to be </a:t>
            </a:r>
            <a:r>
              <a:rPr lang="en-US" dirty="0" smtClean="0"/>
              <a:t>multi-lingual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err="1" smtClean="0"/>
              <a:t>Kwazulu</a:t>
            </a:r>
            <a:r>
              <a:rPr lang="en-GB" b="1" dirty="0" smtClean="0"/>
              <a:t> Natal - </a:t>
            </a:r>
            <a:r>
              <a:rPr lang="en-US" dirty="0" smtClean="0"/>
              <a:t>SMMEs </a:t>
            </a:r>
            <a:r>
              <a:rPr lang="en-US" dirty="0"/>
              <a:t>and </a:t>
            </a:r>
            <a:r>
              <a:rPr lang="en-US" dirty="0" smtClean="0"/>
              <a:t>LEs </a:t>
            </a:r>
            <a:r>
              <a:rPr lang="en-US" dirty="0"/>
              <a:t>should not compete for the same tenders</a:t>
            </a:r>
            <a:endParaRPr lang="en-ZA" dirty="0"/>
          </a:p>
          <a:p>
            <a:pPr lvl="0"/>
            <a:r>
              <a:rPr lang="en-US" dirty="0" smtClean="0"/>
              <a:t>SMMEs </a:t>
            </a:r>
            <a:r>
              <a:rPr lang="en-US" dirty="0"/>
              <a:t>should focus on domestic </a:t>
            </a:r>
            <a:r>
              <a:rPr lang="en-US" dirty="0" smtClean="0"/>
              <a:t>tourism/ bring in students early</a:t>
            </a:r>
            <a:endParaRPr lang="en-ZA" dirty="0"/>
          </a:p>
          <a:p>
            <a:pPr lvl="0"/>
            <a:r>
              <a:rPr lang="en-US" dirty="0" smtClean="0"/>
              <a:t>Introduce grading </a:t>
            </a:r>
            <a:r>
              <a:rPr lang="en-US" dirty="0"/>
              <a:t>system for tour operators, similar to </a:t>
            </a:r>
            <a:r>
              <a:rPr lang="en-US" dirty="0" smtClean="0"/>
              <a:t>accommodation sector</a:t>
            </a:r>
          </a:p>
          <a:p>
            <a:pPr lvl="0"/>
            <a:r>
              <a:rPr lang="en-US" dirty="0"/>
              <a:t>S</a:t>
            </a:r>
            <a:r>
              <a:rPr lang="en-US" dirty="0" smtClean="0"/>
              <a:t>eparate regulatory process </a:t>
            </a:r>
            <a:r>
              <a:rPr lang="en-US" dirty="0"/>
              <a:t>from the taxi </a:t>
            </a:r>
            <a:r>
              <a:rPr lang="en-US" dirty="0" smtClean="0"/>
              <a:t>industry/ </a:t>
            </a:r>
            <a:r>
              <a:rPr lang="en-US" dirty="0" err="1" smtClean="0"/>
              <a:t>uber</a:t>
            </a:r>
            <a:endParaRPr lang="en-US" dirty="0" smtClean="0"/>
          </a:p>
          <a:p>
            <a:pPr marL="0" lvl="0" indent="0">
              <a:buNone/>
            </a:pPr>
            <a:endParaRPr lang="en-GB" b="1" dirty="0" smtClean="0"/>
          </a:p>
          <a:p>
            <a:pPr marL="0" lvl="0" indent="0">
              <a:buNone/>
            </a:pPr>
            <a:r>
              <a:rPr lang="en-GB" b="1" dirty="0" smtClean="0"/>
              <a:t>Mpumalanga - </a:t>
            </a:r>
            <a:r>
              <a:rPr lang="en-US" dirty="0" smtClean="0"/>
              <a:t>Impose government fines and penalties on BBBEE defaulters </a:t>
            </a:r>
          </a:p>
          <a:p>
            <a:pPr lvl="0"/>
            <a:r>
              <a:rPr lang="en-US" dirty="0" smtClean="0"/>
              <a:t>Open Kruger </a:t>
            </a:r>
            <a:r>
              <a:rPr lang="en-US" dirty="0"/>
              <a:t>National Park </a:t>
            </a:r>
            <a:r>
              <a:rPr lang="en-US" dirty="0" smtClean="0"/>
              <a:t>from white monopoly/ racist practices/bring local experts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Western Cape – </a:t>
            </a:r>
            <a:r>
              <a:rPr lang="en-GB" dirty="0" smtClean="0"/>
              <a:t>More collaboration with Les/meet decision makers</a:t>
            </a:r>
            <a:endParaRPr lang="en-US" dirty="0" smtClean="0"/>
          </a:p>
          <a:p>
            <a:pPr lvl="0"/>
            <a:r>
              <a:rPr lang="en-US" dirty="0" smtClean="0"/>
              <a:t>Speed </a:t>
            </a:r>
            <a:r>
              <a:rPr lang="en-US" dirty="0"/>
              <a:t>marketing sessions between SMMEs and large enterprises </a:t>
            </a:r>
            <a:endParaRPr lang="en-US" dirty="0" smtClean="0"/>
          </a:p>
          <a:p>
            <a:pPr lvl="0"/>
            <a:r>
              <a:rPr lang="en-US" dirty="0" smtClean="0"/>
              <a:t>Large </a:t>
            </a:r>
            <a:r>
              <a:rPr lang="en-US" dirty="0"/>
              <a:t>enterprises should use genuine tour guides and not step- </a:t>
            </a:r>
            <a:r>
              <a:rPr lang="en-US" dirty="0" err="1"/>
              <a:t>o</a:t>
            </a:r>
            <a:r>
              <a:rPr lang="en-US" dirty="0" err="1" smtClean="0"/>
              <a:t>ns</a:t>
            </a:r>
            <a:endParaRPr lang="en-ZA" dirty="0"/>
          </a:p>
          <a:p>
            <a:pPr lvl="0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254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Study recommendations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1600" dirty="0" smtClean="0"/>
              <a:t>Current </a:t>
            </a:r>
            <a:r>
              <a:rPr lang="en-GB" sz="1600" dirty="0"/>
              <a:t>status on </a:t>
            </a:r>
            <a:r>
              <a:rPr lang="en-GB" sz="1600" dirty="0" smtClean="0"/>
              <a:t>transformation – need breakthrough strategy for compliance</a:t>
            </a:r>
            <a:endParaRPr lang="en-ZA" sz="1600" dirty="0"/>
          </a:p>
          <a:p>
            <a:r>
              <a:rPr lang="en-GB" sz="1600" dirty="0" smtClean="0"/>
              <a:t>Procurement patterns – review model for measuring corporates</a:t>
            </a:r>
            <a:endParaRPr lang="en-ZA" sz="1600" dirty="0"/>
          </a:p>
          <a:p>
            <a:r>
              <a:rPr lang="en-GB" sz="1600" dirty="0" smtClean="0"/>
              <a:t>A </a:t>
            </a:r>
            <a:r>
              <a:rPr lang="en-GB" sz="1600" dirty="0"/>
              <a:t>database of black </a:t>
            </a:r>
            <a:r>
              <a:rPr lang="en-GB" sz="1600" dirty="0" smtClean="0"/>
              <a:t>SMMEs – by region</a:t>
            </a:r>
            <a:endParaRPr lang="en-ZA" sz="1600" dirty="0"/>
          </a:p>
          <a:p>
            <a:r>
              <a:rPr lang="en-GB" sz="1600" dirty="0" smtClean="0"/>
              <a:t>From </a:t>
            </a:r>
            <a:r>
              <a:rPr lang="en-GB" sz="1600" dirty="0"/>
              <a:t>stereo-type to established </a:t>
            </a:r>
            <a:r>
              <a:rPr lang="en-GB" sz="1600" dirty="0" smtClean="0"/>
              <a:t>SMMEs – evaluate true potential</a:t>
            </a:r>
            <a:endParaRPr lang="en-ZA" sz="1600" dirty="0"/>
          </a:p>
          <a:p>
            <a:r>
              <a:rPr lang="en-GB" sz="1600" dirty="0" smtClean="0"/>
              <a:t>The </a:t>
            </a:r>
            <a:r>
              <a:rPr lang="en-GB" sz="1600" dirty="0"/>
              <a:t>voice of the black SMMEs</a:t>
            </a:r>
            <a:endParaRPr lang="en-ZA" sz="1600" dirty="0"/>
          </a:p>
          <a:p>
            <a:r>
              <a:rPr lang="en-GB" sz="1600" dirty="0" smtClean="0"/>
              <a:t>Collaboration </a:t>
            </a:r>
            <a:r>
              <a:rPr lang="en-GB" sz="1600" dirty="0"/>
              <a:t>and association among SMMEs</a:t>
            </a:r>
            <a:endParaRPr lang="en-ZA" sz="1600" dirty="0"/>
          </a:p>
          <a:p>
            <a:r>
              <a:rPr lang="en-GB" sz="1600" dirty="0" smtClean="0"/>
              <a:t>Related tourism sectors - The </a:t>
            </a:r>
            <a:r>
              <a:rPr lang="en-GB" sz="1600" dirty="0"/>
              <a:t>hotel and gatekeeping</a:t>
            </a:r>
            <a:endParaRPr lang="en-ZA" sz="1600" dirty="0"/>
          </a:p>
          <a:p>
            <a:r>
              <a:rPr lang="en-GB" sz="1600" dirty="0" smtClean="0"/>
              <a:t>The </a:t>
            </a:r>
            <a:r>
              <a:rPr lang="en-GB" sz="1600" dirty="0"/>
              <a:t>effect of technology, and Uber</a:t>
            </a:r>
            <a:endParaRPr lang="en-ZA" sz="1600" dirty="0"/>
          </a:p>
          <a:p>
            <a:r>
              <a:rPr lang="en-GB" sz="1600" dirty="0" smtClean="0"/>
              <a:t>The salience of the race factor</a:t>
            </a:r>
            <a:endParaRPr lang="en-ZA" sz="1600" dirty="0"/>
          </a:p>
          <a:p>
            <a:r>
              <a:rPr lang="en-GB" sz="1600" dirty="0" smtClean="0"/>
              <a:t>The </a:t>
            </a:r>
            <a:r>
              <a:rPr lang="en-GB" sz="1600" dirty="0"/>
              <a:t>role of </a:t>
            </a:r>
            <a:r>
              <a:rPr lang="en-GB" sz="1600" dirty="0" smtClean="0"/>
              <a:t>government as enforcer and facilitator</a:t>
            </a:r>
          </a:p>
        </p:txBody>
      </p:sp>
    </p:spTree>
    <p:extLst>
      <p:ext uri="{BB962C8B-B14F-4D97-AF65-F5344CB8AC3E}">
        <p14:creationId xmlns:p14="http://schemas.microsoft.com/office/powerpoint/2010/main" val="766359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ZA" sz="36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556260" y="1301189"/>
            <a:ext cx="8587739" cy="511305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status – plans in place but implementation not broad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Challenges experienced by both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SMEs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Need to review SMME stereotyping vs reality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Role of government critical in easing regulations and payments on time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Both LEs and SMEs – opportunities exist to broaden linkages </a:t>
            </a: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Links between SMMEs and tourism and non-tourism sectors 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challenges and opportunities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/>
              <a:t>Transformation – a broader tourism industry challenge?</a:t>
            </a:r>
            <a:endParaRPr lang="en-ZA" sz="2000" dirty="0"/>
          </a:p>
          <a:p>
            <a:pPr>
              <a:buFont typeface="Arial" pitchFamily="34" charset="0"/>
              <a:buChar char="•"/>
            </a:pPr>
            <a:endParaRPr lang="en-Z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17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457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" y="32004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INTRODUCTION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78889" y="1396789"/>
            <a:ext cx="8215531" cy="4064942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GB" sz="1800" dirty="0"/>
              <a:t>BBBEE policy is the SA government response to accelerate the inclusion into economic activity of black people who were previously disadvantaged</a:t>
            </a:r>
            <a:r>
              <a:rPr lang="en-GB" sz="1800" dirty="0" smtClean="0"/>
              <a:t>. 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GB" sz="1800" dirty="0"/>
              <a:t>Government insists that the pace of BBBEE implementation in the private sector, including the tourism sector, is slow and needs addressing. 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GB" sz="1800" dirty="0"/>
              <a:t>The research problem is the perceived lack of transformation in the Travel and Related Services sector of tourism. 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GB" sz="1800" dirty="0"/>
              <a:t>The status of transformation reflects a sector dominated by large white-owned enterprises and an apparent continued marginalisation of small locally black-owned SMMEs.  </a:t>
            </a:r>
            <a:endParaRPr lang="en-ZA" sz="1800" dirty="0"/>
          </a:p>
          <a:p>
            <a:pPr>
              <a:buFont typeface="Arial" pitchFamily="34" charset="0"/>
              <a:buChar char="•"/>
            </a:pPr>
            <a:r>
              <a:rPr lang="en-GB" sz="1800" dirty="0"/>
              <a:t>Lack or dis-function of business linkages between large (mostly white) and small (mostly black) tourism enterprises.</a:t>
            </a:r>
            <a:endParaRPr lang="en-Z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2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84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2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RESEARCH OBJECTIVES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942535" y="1296556"/>
            <a:ext cx="8201465" cy="4402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/>
              <a:t>PURPOSE OF STUDY</a:t>
            </a:r>
          </a:p>
          <a:p>
            <a:r>
              <a:rPr lang="en-GB" sz="1800" dirty="0"/>
              <a:t>To explore the business linkage opportunities available and constraints </a:t>
            </a:r>
            <a:r>
              <a:rPr lang="en-GB" sz="1800" dirty="0" smtClean="0"/>
              <a:t>across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tourism value chain within the Travel and Related Services sub-sector of </a:t>
            </a:r>
            <a:endParaRPr lang="en-GB" sz="1800" dirty="0" smtClean="0"/>
          </a:p>
          <a:p>
            <a:r>
              <a:rPr lang="en-GB" sz="1800" dirty="0" smtClean="0"/>
              <a:t>travel </a:t>
            </a:r>
            <a:r>
              <a:rPr lang="en-GB" sz="1800" dirty="0"/>
              <a:t>agents and inbound tour operators.</a:t>
            </a:r>
            <a:endParaRPr lang="en-ZA" sz="1800" dirty="0"/>
          </a:p>
          <a:p>
            <a:pPr marL="0" indent="0">
              <a:buNone/>
            </a:pPr>
            <a:endParaRPr lang="en-ZA" sz="1800" b="1" dirty="0" smtClean="0"/>
          </a:p>
          <a:p>
            <a:pPr marL="0" indent="0">
              <a:buNone/>
            </a:pPr>
            <a:r>
              <a:rPr lang="en-ZA" sz="1800" b="1" dirty="0" smtClean="0"/>
              <a:t>OBJECTIVES</a:t>
            </a:r>
            <a:endParaRPr lang="en-ZA" sz="1800" b="1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Conduct a situation analysis.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Identify and examine </a:t>
            </a:r>
            <a:r>
              <a:rPr lang="en-US" sz="1800" dirty="0" smtClean="0"/>
              <a:t>opportunities for business linkages LE/SMME.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Identify factors inhibiting or challenges confronting large enterprises.</a:t>
            </a:r>
            <a:endParaRPr lang="en-ZA" sz="1800" dirty="0"/>
          </a:p>
          <a:p>
            <a:pPr lvl="0">
              <a:buFont typeface="Arial" pitchFamily="34" charset="0"/>
              <a:buChar char="•"/>
            </a:pPr>
            <a:r>
              <a:rPr lang="en-US" sz="1800" dirty="0"/>
              <a:t>Identify the factors limiting and promoting the ability of black-owned SMMEs.  </a:t>
            </a:r>
          </a:p>
          <a:p>
            <a:pPr>
              <a:buFont typeface="Arial" pitchFamily="34" charset="0"/>
              <a:buChar char="•"/>
            </a:pPr>
            <a:r>
              <a:rPr lang="en-GB" sz="1800" dirty="0" smtClean="0"/>
              <a:t>Recommend solutions for business linkages and transformation.</a:t>
            </a:r>
            <a:endParaRPr lang="en-Z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3</a:t>
            </a:fld>
            <a:endParaRPr lang="en-ZA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624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UJ PROJECT TIME SCHEDULE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4</a:t>
            </a:fld>
            <a:endParaRPr lang="en-ZA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6118860"/>
            <a:ext cx="1752599" cy="73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367062"/>
              </p:ext>
            </p:extLst>
          </p:nvPr>
        </p:nvGraphicFramePr>
        <p:xfrm>
          <a:off x="1" y="1071563"/>
          <a:ext cx="9143999" cy="578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15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THEORETICAL </a:t>
            </a:r>
            <a:r>
              <a:rPr lang="en-US" sz="3600" b="1" dirty="0"/>
              <a:t>FRAMEWORK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5</a:t>
            </a:fld>
            <a:endParaRPr lang="en-ZA"/>
          </a:p>
        </p:txBody>
      </p:sp>
      <p:pic>
        <p:nvPicPr>
          <p:cNvPr id="2182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0" y="1017905"/>
            <a:ext cx="955040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61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76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DATA COLLECTION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51338" y="1601356"/>
            <a:ext cx="8159262" cy="4036807"/>
          </a:xfrm>
        </p:spPr>
        <p:txBody>
          <a:bodyPr>
            <a:normAutofit/>
          </a:bodyPr>
          <a:lstStyle/>
          <a:p>
            <a:pPr lvl="0"/>
            <a:r>
              <a:rPr lang="en-GB" sz="1800" dirty="0"/>
              <a:t>A qualitative method research technique was applied </a:t>
            </a:r>
          </a:p>
          <a:p>
            <a:pPr lvl="0"/>
            <a:r>
              <a:rPr lang="en-GB" sz="1800" dirty="0" smtClean="0"/>
              <a:t>(1</a:t>
            </a:r>
            <a:r>
              <a:rPr lang="en-GB" sz="1800" dirty="0"/>
              <a:t>) semi-structured interviews for large enterprises, </a:t>
            </a:r>
          </a:p>
          <a:p>
            <a:pPr lvl="0"/>
            <a:r>
              <a:rPr lang="en-GB" sz="1800" dirty="0"/>
              <a:t>(2) focus groups for </a:t>
            </a:r>
            <a:r>
              <a:rPr lang="en-GB" sz="1800" dirty="0" smtClean="0"/>
              <a:t>SMME (generic small black owned businesses)</a:t>
            </a:r>
            <a:endParaRPr lang="en-GB" sz="1800" dirty="0"/>
          </a:p>
          <a:p>
            <a:pPr lvl="0"/>
            <a:r>
              <a:rPr lang="en-GB" sz="1800" dirty="0" smtClean="0"/>
              <a:t>(</a:t>
            </a:r>
            <a:r>
              <a:rPr lang="en-GB" sz="1800" dirty="0"/>
              <a:t>3) telephonic and/or direct interviews with formal SMMEs and black-owned informal SMMEs.</a:t>
            </a:r>
            <a:endParaRPr lang="en-ZA" sz="1800" dirty="0"/>
          </a:p>
          <a:p>
            <a:pPr lvl="0"/>
            <a:endParaRPr lang="en-GB" sz="1800" dirty="0" smtClean="0"/>
          </a:p>
          <a:p>
            <a:pPr lvl="0"/>
            <a:r>
              <a:rPr lang="en-GB" sz="1800" dirty="0" smtClean="0"/>
              <a:t>An </a:t>
            </a:r>
            <a:r>
              <a:rPr lang="en-GB" sz="1800" dirty="0"/>
              <a:t>interview guide was developed – adapted for the three interventions</a:t>
            </a:r>
          </a:p>
          <a:p>
            <a:pPr lvl="0"/>
            <a:r>
              <a:rPr lang="en-GB" sz="1800" dirty="0"/>
              <a:t>Final total sample – 4 large enterprises and </a:t>
            </a:r>
            <a:r>
              <a:rPr lang="en-GB" sz="1800" dirty="0" smtClean="0"/>
              <a:t>33 </a:t>
            </a:r>
            <a:r>
              <a:rPr lang="en-GB" sz="1800" dirty="0"/>
              <a:t>SMMEs </a:t>
            </a:r>
            <a:r>
              <a:rPr lang="en-GB" sz="1800" dirty="0" smtClean="0"/>
              <a:t>interviewed</a:t>
            </a:r>
          </a:p>
          <a:p>
            <a:pPr lvl="0"/>
            <a:r>
              <a:rPr lang="en-GB" sz="1800" dirty="0" smtClean="0"/>
              <a:t>- SMME profile – 97% tour operators/ 3% travel agencies </a:t>
            </a:r>
            <a:endParaRPr lang="en-ZA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6</a:t>
            </a:fld>
            <a:endParaRPr lang="en-ZA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99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PARTICIPANT PROFILES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7</a:t>
            </a:fld>
            <a:endParaRPr lang="en-ZA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51741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b="1" dirty="0"/>
              <a:t>LARGE ENTERPRISES</a:t>
            </a:r>
            <a:endParaRPr lang="en-Z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3446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84443"/>
              </p:ext>
            </p:extLst>
          </p:nvPr>
        </p:nvGraphicFramePr>
        <p:xfrm>
          <a:off x="609604" y="1539246"/>
          <a:ext cx="7924795" cy="395813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71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14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57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Respondent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Location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Designation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Interviewed 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Gender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Length of interview script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9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LE1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Gauteng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HR Director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16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0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LE2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Gauteng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Director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LE3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Cape Town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CEO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7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LE4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Cape Town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HR Director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6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34 pages 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973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PARTICIPANT PROFILES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8</a:t>
            </a:fld>
            <a:endParaRPr lang="en-ZA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51741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b="1" dirty="0" smtClean="0"/>
              <a:t>SMME FOCUS GROUPS</a:t>
            </a:r>
            <a:endParaRPr lang="en-Z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3446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240443"/>
              </p:ext>
            </p:extLst>
          </p:nvPr>
        </p:nvGraphicFramePr>
        <p:xfrm>
          <a:off x="914400" y="1402081"/>
          <a:ext cx="7696200" cy="434339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05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3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266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Respondent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Location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Participants invited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Attendee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Length of interview script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78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FG1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Cape Town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23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4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FG2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Durban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13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30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3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FG3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Johannesburg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20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+mn-ea"/>
                        </a:rPr>
                        <a:t>17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41 </a:t>
                      </a:r>
                      <a:r>
                        <a:rPr lang="en-GB" sz="1800" dirty="0">
                          <a:effectLst/>
                        </a:rPr>
                        <a:t>pages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3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FG4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Nelspruit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15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21 pages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8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TOTAL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Z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ZA" sz="18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33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115 </a:t>
                      </a:r>
                      <a:r>
                        <a:rPr lang="en-GB" sz="1800" dirty="0">
                          <a:effectLst/>
                        </a:rPr>
                        <a:t>pages</a:t>
                      </a:r>
                      <a:endParaRPr lang="en-Z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87506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/>
              <a:t>PARTICIPANT PROFILES</a:t>
            </a:r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715375" y="6108700"/>
            <a:ext cx="428625" cy="365125"/>
          </a:xfrm>
        </p:spPr>
        <p:txBody>
          <a:bodyPr/>
          <a:lstStyle/>
          <a:p>
            <a:fld id="{0BBB9AF6-5A54-4BA3-94BE-7F4F16F8F244}" type="slidenum">
              <a:rPr lang="en-ZA" smtClean="0"/>
              <a:t>9</a:t>
            </a:fld>
            <a:endParaRPr lang="en-ZA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51741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b="1" dirty="0" smtClean="0"/>
              <a:t>SMME TELEPHONIC INTERVIEWS</a:t>
            </a:r>
            <a:endParaRPr lang="en-Z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-13446"/>
            <a:ext cx="9144000" cy="8875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Z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340739"/>
              </p:ext>
            </p:extLst>
          </p:nvPr>
        </p:nvGraphicFramePr>
        <p:xfrm>
          <a:off x="525777" y="1363981"/>
          <a:ext cx="7962902" cy="424147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388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1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40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7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92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Respondent 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Location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Designation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Interviewed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Gender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Length of interview script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1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STEL1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Nelspruit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Owner/Tour operator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9 pages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9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STEL2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Nelspruit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Owner/Tour operator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15 pages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44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STEL3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Nelspruit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Owner/Tour operator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 pages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7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STEL4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Durban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Owner/Tour operator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8 pages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11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ZA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45 pages</a:t>
                      </a:r>
                      <a:endParaRPr lang="en-ZA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5814060"/>
            <a:ext cx="2362200" cy="1043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5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TE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209e311-10e2-42ba-a66c-0984c872cd2d">N4FUYHAX2DSF-2092969366-54</_dlc_DocId>
    <_dlc_DocIdUrl xmlns="c209e311-10e2-42ba-a66c-0984c872cd2d">
      <Url>https://tkp.tourism.gov.za/ResearchRepo/_layouts/15/DocIdRedir.aspx?ID=N4FUYHAX2DSF-2092969366-54</Url>
      <Description>N4FUYHAX2DSF-2092969366-54</Description>
    </_dlc_DocIdUrl>
    <Related_x0020_1 xmlns="a58690a8-feff-4c4c-90ef-0207983e17a2">
      <Url>https://tkp.tourism.gov.za/ResearchRepo/Shared%20Documents/Tourism%20value%20chain%20and%20opportunities%20for%20transformation%20in%20SA.pdf?csf=1&amp;e=3C2TOQ</Url>
      <Description>https://tkp.tourism.gov.za/ResearchRepo/Shared%20Documents/Tourism%20value%20chain%20and%20opportunities%20for%20transformation%20in%20SA.pdf?csf=1&amp;e=3C2TOQ</Description>
    </Related_x0020_1>
    <Authors xmlns="c209e311-10e2-42ba-a66c-0984c872cd2d" xsi:nil="true"/>
    <Institution2 xmlns="a58690a8-feff-4c4c-90ef-0207983e17a2" xsi:nil="true"/>
    <SeminarDocType xmlns="a58690a8-feff-4c4c-90ef-0207983e17a2">Seminar Presentation</SeminarDocType>
    <Year xmlns="c209e311-10e2-42ba-a66c-0984c872cd2d">2017</Year>
    <Institution xmlns="c209e311-10e2-42ba-a66c-0984c872cd2d">University of Johannesburg</Institution>
    <Related2 xmlns="a58690a8-feff-4c4c-90ef-0207983e17a2">
      <Url xsi:nil="true"/>
      <Description xsi:nil="true"/>
    </Related2>
    <RelatedType2 xmlns="ea5c4563-6859-4613-bb7d-01bad11ac3bb" xsi:nil="true"/>
    <RelatedType1 xmlns="ea5c4563-6859-4613-bb7d-01bad11ac3bb">Research Report</RelatedType1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Seminar Document" ma:contentTypeID="0x0101002FB3B7F63E47E640ADD96B9B438D7913003928CA5547492A41A587E79780AF418F" ma:contentTypeVersion="14" ma:contentTypeDescription="" ma:contentTypeScope="" ma:versionID="60d2dfcd094e1c44a75ace846861481d">
  <xsd:schema xmlns:xsd="http://www.w3.org/2001/XMLSchema" xmlns:xs="http://www.w3.org/2001/XMLSchema" xmlns:p="http://schemas.microsoft.com/office/2006/metadata/properties" xmlns:ns2="c209e311-10e2-42ba-a66c-0984c872cd2d" xmlns:ns3="a58690a8-feff-4c4c-90ef-0207983e17a2" xmlns:ns4="ea5c4563-6859-4613-bb7d-01bad11ac3bb" targetNamespace="http://schemas.microsoft.com/office/2006/metadata/properties" ma:root="true" ma:fieldsID="0c7c8f6cf16b3906eefcd9130142638b" ns2:_="" ns3:_="" ns4:_="">
    <xsd:import namespace="c209e311-10e2-42ba-a66c-0984c872cd2d"/>
    <xsd:import namespace="a58690a8-feff-4c4c-90ef-0207983e17a2"/>
    <xsd:import namespace="ea5c4563-6859-4613-bb7d-01bad11ac3bb"/>
    <xsd:element name="properties">
      <xsd:complexType>
        <xsd:sequence>
          <xsd:element name="documentManagement">
            <xsd:complexType>
              <xsd:all>
                <xsd:element ref="ns2:Authors" minOccurs="0"/>
                <xsd:element ref="ns2:Year" minOccurs="0"/>
                <xsd:element ref="ns3:SeminarDocType" minOccurs="0"/>
                <xsd:element ref="ns2:Institution" minOccurs="0"/>
                <xsd:element ref="ns3:Institution2" minOccurs="0"/>
                <xsd:element ref="ns3:Related_x0020_1" minOccurs="0"/>
                <xsd:element ref="ns4:RelatedType1" minOccurs="0"/>
                <xsd:element ref="ns3:Related2" minOccurs="0"/>
                <xsd:element ref="ns4:RelatedType2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9e311-10e2-42ba-a66c-0984c872cd2d" elementFormDefault="qualified">
    <xsd:import namespace="http://schemas.microsoft.com/office/2006/documentManagement/types"/>
    <xsd:import namespace="http://schemas.microsoft.com/office/infopath/2007/PartnerControls"/>
    <xsd:element name="Authors" ma:index="2" nillable="true" ma:displayName="Authors" ma:description="One author per line." ma:internalName="Authors">
      <xsd:simpleType>
        <xsd:restriction base="dms:Note"/>
      </xsd:simpleType>
    </xsd:element>
    <xsd:element name="Year" ma:index="3" nillable="true" ma:displayName="Year" ma:internalName="Year">
      <xsd:simpleType>
        <xsd:restriction base="dms:Number">
          <xsd:maxInclusive value="2100"/>
          <xsd:minInclusive value="1900"/>
        </xsd:restriction>
      </xsd:simpleType>
    </xsd:element>
    <xsd:element name="Institution" ma:index="5" nillable="true" ma:displayName="Institution" ma:internalName="Institution">
      <xsd:simpleType>
        <xsd:restriction base="dms:Text">
          <xsd:maxLength value="255"/>
        </xsd:restriction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690a8-feff-4c4c-90ef-0207983e17a2" elementFormDefault="qualified">
    <xsd:import namespace="http://schemas.microsoft.com/office/2006/documentManagement/types"/>
    <xsd:import namespace="http://schemas.microsoft.com/office/infopath/2007/PartnerControls"/>
    <xsd:element name="SeminarDocType" ma:index="4" nillable="true" ma:displayName="Seminar Document Type" ma:internalName="SeminarDocType">
      <xsd:simpleType>
        <xsd:restriction base="dms:Choice">
          <xsd:enumeration value="Conference / Workshop Presentation"/>
          <xsd:enumeration value="Poster Exhibition"/>
          <xsd:enumeration value="Seminar Booklet"/>
          <xsd:enumeration value="Seminar Presentation"/>
        </xsd:restriction>
      </xsd:simpleType>
    </xsd:element>
    <xsd:element name="Institution2" ma:index="6" nillable="true" ma:displayName="Institution2" ma:internalName="Institution2">
      <xsd:simpleType>
        <xsd:restriction base="dms:Text">
          <xsd:maxLength value="255"/>
        </xsd:restriction>
      </xsd:simpleType>
    </xsd:element>
    <xsd:element name="Related_x0020_1" ma:index="7" nillable="true" ma:displayName="Related 1" ma:format="Hyperlink" ma:internalName="Related_x0020_1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lated2" ma:index="9" nillable="true" ma:displayName="Related 2" ma:format="Hyperlink" ma:internalName="Related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c4563-6859-4613-bb7d-01bad11ac3bb" elementFormDefault="qualified">
    <xsd:import namespace="http://schemas.microsoft.com/office/2006/documentManagement/types"/>
    <xsd:import namespace="http://schemas.microsoft.com/office/infopath/2007/PartnerControls"/>
    <xsd:element name="RelatedType1" ma:index="8" nillable="true" ma:displayName="Related Type 1" ma:format="Dropdown" ma:internalName="RelatedType1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  <xsd:element name="RelatedType2" ma:index="10" nillable="true" ma:displayName="Related Type 2" ma:format="Dropdown" ma:internalName="RelatedType2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2BB2AD-CEA7-4A22-9C8E-1C3E30137975}"/>
</file>

<file path=customXml/itemProps2.xml><?xml version="1.0" encoding="utf-8"?>
<ds:datastoreItem xmlns:ds="http://schemas.openxmlformats.org/officeDocument/2006/customXml" ds:itemID="{C88E25D4-2935-473F-95DE-52254B710BA7}"/>
</file>

<file path=customXml/itemProps3.xml><?xml version="1.0" encoding="utf-8"?>
<ds:datastoreItem xmlns:ds="http://schemas.openxmlformats.org/officeDocument/2006/customXml" ds:itemID="{DAFC4B78-A87F-41FD-B139-550159335D60}"/>
</file>

<file path=customXml/itemProps4.xml><?xml version="1.0" encoding="utf-8"?>
<ds:datastoreItem xmlns:ds="http://schemas.openxmlformats.org/officeDocument/2006/customXml" ds:itemID="{56825257-EB68-4663-8AE9-F720C717825F}"/>
</file>

<file path=docProps/app.xml><?xml version="1.0" encoding="utf-8"?>
<Properties xmlns="http://schemas.openxmlformats.org/officeDocument/2006/extended-properties" xmlns:vt="http://schemas.openxmlformats.org/officeDocument/2006/docPropsVTypes">
  <Template>NDT Research Presentation 10 Jun 2016 by UJ (2)</Template>
  <TotalTime>0</TotalTime>
  <Words>1113</Words>
  <Application>Microsoft Office PowerPoint</Application>
  <PresentationFormat>On-screen Show (4:3)</PresentationFormat>
  <Paragraphs>262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Times New Roman</vt:lpstr>
      <vt:lpstr>CHAPTER 1</vt:lpstr>
      <vt:lpstr>PowerPoint Presentation</vt:lpstr>
      <vt:lpstr>INTRODUCTION</vt:lpstr>
      <vt:lpstr>RESEARCH OBJECTIVES</vt:lpstr>
      <vt:lpstr>UJ PROJECT TIME SCHEDULE</vt:lpstr>
      <vt:lpstr>THEORETICAL FRAMEWORK</vt:lpstr>
      <vt:lpstr>DATA COLLECTION</vt:lpstr>
      <vt:lpstr>PARTICIPANT PROFILES</vt:lpstr>
      <vt:lpstr>PARTICIPANT PROFILES</vt:lpstr>
      <vt:lpstr>PARTICIPANT PROFILES</vt:lpstr>
      <vt:lpstr>Themes emerging from the findings</vt:lpstr>
      <vt:lpstr>Current status on transformation: Large Enterprises </vt:lpstr>
      <vt:lpstr>Current status : Views of black-owned SMMES</vt:lpstr>
      <vt:lpstr>ROLE OF GOVERNMENT</vt:lpstr>
      <vt:lpstr>Solutions for increasing the pace of transformation</vt:lpstr>
      <vt:lpstr>Trends: Region specific comments and solutions </vt:lpstr>
      <vt:lpstr>Study recommendations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Tourism Value Chain and Opportunities for Transformation in South Africa</dc:title>
  <dc:creator>Muchero Mutizwa</dc:creator>
  <cp:lastModifiedBy>Reviewer</cp:lastModifiedBy>
  <cp:revision>48</cp:revision>
  <dcterms:created xsi:type="dcterms:W3CDTF">2016-11-16T11:18:57Z</dcterms:created>
  <dcterms:modified xsi:type="dcterms:W3CDTF">2022-01-26T13:37:29Z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0x0101002FB3B7F63E47E640ADD96B9B438D7913003928CA5547492A41A587E79780AF418F</vt:lpwstr>
  </property>
  <property fmtid="{D5CDD505-2E9C-101B-9397-08002B2CF9AE}" pid="3" name="_dlc_DocIdItemGuid">
    <vt:lpwstr>da800af4-ca01-4469-95b4-cc85792cdc6d</vt:lpwstr>
  </property>
</Properties>
</file>